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6"/>
  </p:notesMasterIdLst>
  <p:sldIdLst>
    <p:sldId id="399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422" r:id="rId13"/>
    <p:sldId id="423" r:id="rId14"/>
    <p:sldId id="424" r:id="rId15"/>
    <p:sldId id="425" r:id="rId16"/>
    <p:sldId id="452" r:id="rId17"/>
    <p:sldId id="426" r:id="rId18"/>
    <p:sldId id="450" r:id="rId19"/>
    <p:sldId id="429" r:id="rId20"/>
    <p:sldId id="442" r:id="rId21"/>
    <p:sldId id="451" r:id="rId22"/>
    <p:sldId id="430" r:id="rId23"/>
    <p:sldId id="431" r:id="rId24"/>
    <p:sldId id="432" r:id="rId25"/>
    <p:sldId id="454" r:id="rId26"/>
    <p:sldId id="453" r:id="rId27"/>
    <p:sldId id="455" r:id="rId28"/>
    <p:sldId id="441" r:id="rId29"/>
    <p:sldId id="445" r:id="rId30"/>
    <p:sldId id="444" r:id="rId31"/>
    <p:sldId id="447" r:id="rId32"/>
    <p:sldId id="448" r:id="rId33"/>
    <p:sldId id="449" r:id="rId34"/>
    <p:sldId id="41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8141"/>
    <a:srgbClr val="00283C"/>
    <a:srgbClr val="002E45"/>
    <a:srgbClr val="384051"/>
    <a:srgbClr val="00CEE5"/>
    <a:srgbClr val="FFD74E"/>
    <a:srgbClr val="D1DEEC"/>
    <a:srgbClr val="B4C2D1"/>
    <a:srgbClr val="4CB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000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pPr/>
              <a:t>3/13/2024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C7662-5951-D64E-9170-BBDD05D1009B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C7662-5951-D64E-9170-BBDD05D1009B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C7662-5951-D64E-9170-BBDD05D1009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714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486A4-C191-8D14-1F3E-CF1DD0D90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AE7B0-DE4D-B288-91F3-6D0F85EEB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7A206-7759-A487-ED09-69CADC042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1C20-6AA1-F1DD-8EE3-FBAC9F8D0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C7662-5951-D64E-9170-BBDD05D1009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49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486A4-C191-8D14-1F3E-CF1DD0D90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1AE7B0-DE4D-B288-91F3-6D0F85EEB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7A206-7759-A487-ED09-69CADC042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C1C20-6AA1-F1DD-8EE3-FBAC9F8D0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C7662-5951-D64E-9170-BBDD05D1009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86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C7662-5951-D64E-9170-BBDD05D1009B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C7662-5951-D64E-9170-BBDD05D1009B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C7662-5951-D64E-9170-BBDD05D1009B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581" y="4031042"/>
            <a:ext cx="2075349" cy="24628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Prepared By :</a:t>
            </a:r>
          </a:p>
          <a:p>
            <a:pPr>
              <a:lnSpc>
                <a:spcPct val="100000"/>
              </a:lnSpc>
            </a:pPr>
            <a:endParaRPr lang="en-IN" sz="700" dirty="0"/>
          </a:p>
          <a:p>
            <a:pPr>
              <a:lnSpc>
                <a:spcPct val="100000"/>
              </a:lnSpc>
            </a:pPr>
            <a:r>
              <a:rPr lang="en-IN" sz="1800" dirty="0"/>
              <a:t>Roll No.	        :  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IN" sz="700" dirty="0"/>
          </a:p>
          <a:p>
            <a:pPr>
              <a:lnSpc>
                <a:spcPct val="100000"/>
              </a:lnSpc>
            </a:pPr>
            <a:r>
              <a:rPr lang="en-IN" sz="1800" dirty="0"/>
              <a:t>Exam No.      :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IN" sz="700" dirty="0"/>
          </a:p>
          <a:p>
            <a:pPr>
              <a:lnSpc>
                <a:spcPct val="100000"/>
              </a:lnSpc>
            </a:pPr>
            <a:r>
              <a:rPr lang="en-IN" sz="1800" dirty="0"/>
              <a:t>Guided By     :</a:t>
            </a:r>
          </a:p>
          <a:p>
            <a:pPr>
              <a:lnSpc>
                <a:spcPct val="100000"/>
              </a:lnSpc>
            </a:pPr>
            <a:endParaRPr lang="en-IN" sz="700" dirty="0"/>
          </a:p>
          <a:p>
            <a:pPr>
              <a:lnSpc>
                <a:spcPct val="100000"/>
              </a:lnSpc>
            </a:pPr>
            <a:r>
              <a:rPr lang="en-IN" sz="1800" dirty="0"/>
              <a:t>Submitted as :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IN" sz="700" dirty="0"/>
          </a:p>
          <a:p>
            <a:pPr>
              <a:lnSpc>
                <a:spcPct val="100000"/>
              </a:lnSpc>
            </a:pPr>
            <a:r>
              <a:rPr lang="en-IN" sz="1800" dirty="0"/>
              <a:t>Submitted To :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IN" sz="1800" dirty="0"/>
          </a:p>
          <a:p>
            <a:pPr>
              <a:lnSpc>
                <a:spcPct val="100000"/>
              </a:lnSpc>
            </a:pPr>
            <a:endParaRPr lang="en-IN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40" y="2760292"/>
            <a:ext cx="5530596" cy="900086"/>
          </a:xfrm>
        </p:spPr>
        <p:txBody>
          <a:bodyPr/>
          <a:lstStyle/>
          <a:p>
            <a:r>
              <a:rPr lang="en-US" sz="4800" dirty="0"/>
              <a:t>Online Shoes Shop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465327" y="4012269"/>
            <a:ext cx="5002274" cy="2456265"/>
          </a:xfrm>
        </p:spPr>
        <p:txBody>
          <a:bodyPr/>
          <a:lstStyle/>
          <a:p>
            <a:r>
              <a:rPr lang="en-IN" dirty="0"/>
              <a:t>Rohit  Prajapati</a:t>
            </a:r>
          </a:p>
          <a:p>
            <a:endParaRPr lang="en-IN" sz="800" dirty="0"/>
          </a:p>
          <a:p>
            <a:pPr lvl="0"/>
            <a:r>
              <a:rPr lang="en-IN" dirty="0"/>
              <a:t>21BCA210</a:t>
            </a:r>
          </a:p>
          <a:p>
            <a:pPr lvl="0"/>
            <a:endParaRPr lang="en-IN" sz="800" dirty="0"/>
          </a:p>
          <a:p>
            <a:pPr lvl="0"/>
            <a:endParaRPr lang="en-IN" dirty="0"/>
          </a:p>
          <a:p>
            <a:pPr lvl="0"/>
            <a:endParaRPr lang="en-IN" sz="700" dirty="0"/>
          </a:p>
          <a:p>
            <a:r>
              <a:rPr lang="en-IN" dirty="0"/>
              <a:t>Mr. Shivendu .j. Pandya</a:t>
            </a:r>
          </a:p>
          <a:p>
            <a:endParaRPr lang="en-IN" sz="800" dirty="0"/>
          </a:p>
          <a:p>
            <a:pPr lvl="0"/>
            <a:r>
              <a:rPr lang="en-IN" dirty="0"/>
              <a:t>Partial Fulfilment of  BCA  Degree</a:t>
            </a:r>
          </a:p>
          <a:p>
            <a:pPr lvl="0"/>
            <a:endParaRPr lang="en-IN" sz="800" dirty="0"/>
          </a:p>
          <a:p>
            <a:pPr lvl="0">
              <a:buClr>
                <a:schemeClr val="accent4"/>
              </a:buClr>
            </a:pPr>
            <a:r>
              <a:rPr lang="en-IN" dirty="0"/>
              <a:t>Shri  D.N.Institute  of  Computer  Applications, </a:t>
            </a:r>
          </a:p>
          <a:p>
            <a:pPr lvl="0">
              <a:defRPr/>
            </a:pPr>
            <a:r>
              <a:rPr lang="en-IN" dirty="0"/>
              <a:t>Anand  Sardar  Patel  University, V.V. Nagar 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35" name="Graphic 7" descr="Shopping cart">
            <a:extLst>
              <a:ext uri="{FF2B5EF4-FFF2-40B4-BE49-F238E27FC236}">
                <a16:creationId xmlns:a16="http://schemas.microsoft.com/office/drawing/2014/main" id="{24D7B1F1-44B4-487A-B31F-B6F374B8DA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055" y="2632499"/>
            <a:ext cx="1172938" cy="1281869"/>
          </a:xfrm>
          <a:prstGeom prst="rect">
            <a:avLst/>
          </a:prstGeom>
        </p:spPr>
      </p:pic>
      <p:pic>
        <p:nvPicPr>
          <p:cNvPr id="38" name="Picture Placeholder 37" descr="shoe_store_02.jpg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lum bright="8000"/>
          </a:blip>
          <a:srcRect l="13305" r="13305"/>
          <a:stretch>
            <a:fillRect/>
          </a:stretch>
        </p:blipFill>
        <p:spPr>
          <a:xfrm>
            <a:off x="7263743" y="957129"/>
            <a:ext cx="4458237" cy="4717278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22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35860" y="213645"/>
            <a:ext cx="10378440" cy="4597296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First Level  DFD 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1DF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239" y="169388"/>
            <a:ext cx="7518203" cy="6544731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cxnSp>
        <p:nvCxnSpPr>
          <p:cNvPr id="10" name="Straight Connector 9"/>
          <p:cNvCxnSpPr/>
          <p:nvPr/>
        </p:nvCxnSpPr>
        <p:spPr>
          <a:xfrm>
            <a:off x="9736668" y="6011339"/>
            <a:ext cx="8467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02380" y="685780"/>
            <a:ext cx="45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_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0270116" y="2929535"/>
            <a:ext cx="45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_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0346319" y="5147889"/>
            <a:ext cx="45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_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456390" y="6070792"/>
            <a:ext cx="45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_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0103"/>
            <a:ext cx="11430000" cy="724430"/>
          </a:xfrm>
        </p:spPr>
        <p:txBody>
          <a:bodyPr/>
          <a:lstStyle/>
          <a:p>
            <a:r>
              <a:rPr lang="en-US" sz="4000" b="1" dirty="0"/>
              <a:t>Database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72912" y="1168394"/>
            <a:ext cx="10378440" cy="5571067"/>
          </a:xfrm>
        </p:spPr>
        <p:txBody>
          <a:bodyPr/>
          <a:lstStyle/>
          <a:p>
            <a:pPr marL="514350" indent="-514350">
              <a:buNone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1)</a:t>
            </a:r>
            <a:r>
              <a:rPr lang="en-IN" dirty="0"/>
              <a:t>  ADMIN (</a:t>
            </a:r>
            <a:r>
              <a:rPr lang="en-IN" dirty="0" err="1"/>
              <a:t>admin_login</a:t>
            </a:r>
            <a:r>
              <a:rPr lang="en-IN" dirty="0"/>
              <a:t>) :</a:t>
            </a:r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</a:t>
            </a:r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298668" y="91280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36384" y="91138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57008" y="90996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03270" y="91708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41012" y="91565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070923" y="91565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992172"/>
              </p:ext>
            </p:extLst>
          </p:nvPr>
        </p:nvGraphicFramePr>
        <p:xfrm>
          <a:off x="1209368" y="2972427"/>
          <a:ext cx="10262364" cy="19630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78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5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10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10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7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172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Sr.</a:t>
                      </a:r>
                      <a:r>
                        <a:rPr lang="en-IN" baseline="0" dirty="0">
                          <a:ln>
                            <a:noFill/>
                          </a:ln>
                        </a:rPr>
                        <a:t> No.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Field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Data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70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Size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638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1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Userid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varchar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50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User 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5638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2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password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varchar 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50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Password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0103"/>
            <a:ext cx="11430000" cy="724430"/>
          </a:xfrm>
        </p:spPr>
        <p:txBody>
          <a:bodyPr/>
          <a:lstStyle/>
          <a:p>
            <a:r>
              <a:rPr lang="en-US" sz="4000" b="1" dirty="0"/>
              <a:t>Database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72912" y="1710282"/>
            <a:ext cx="10378440" cy="5571067"/>
          </a:xfrm>
        </p:spPr>
        <p:txBody>
          <a:bodyPr/>
          <a:lstStyle/>
          <a:p>
            <a:pPr marL="514350" indent="-514350">
              <a:buNone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2)</a:t>
            </a:r>
            <a:r>
              <a:rPr lang="en-IN" dirty="0"/>
              <a:t>  User LOGIN (log) :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298668" y="91280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36384" y="91138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57008" y="90996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03270" y="91708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41012" y="91565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070923" y="91565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266125"/>
              </p:ext>
            </p:extLst>
          </p:nvPr>
        </p:nvGraphicFramePr>
        <p:xfrm>
          <a:off x="2175933" y="3081913"/>
          <a:ext cx="8221134" cy="138176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6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Sr.</a:t>
                      </a:r>
                      <a:r>
                        <a:rPr lang="en-IN" baseline="0" dirty="0">
                          <a:ln>
                            <a:noFill/>
                          </a:ln>
                        </a:rPr>
                        <a:t> No.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Field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Data </a:t>
                      </a:r>
                    </a:p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70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Size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1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userid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Int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n>
                            <a:noFill/>
                          </a:ln>
                        </a:rPr>
                        <a:t>Primary Key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UserId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password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varchar 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50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Password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E57D4-37F6-9EFF-0E1E-1C21CDC6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61E4-B22C-4DE2-A982-4650F8F0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0103"/>
            <a:ext cx="11430000" cy="724430"/>
          </a:xfrm>
        </p:spPr>
        <p:txBody>
          <a:bodyPr/>
          <a:lstStyle/>
          <a:p>
            <a:r>
              <a:rPr lang="en-US" sz="4000" b="1" dirty="0"/>
              <a:t>Database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8C682-2E39-0BB8-A2B8-703A97BF81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2912" y="1710282"/>
            <a:ext cx="10378440" cy="5571067"/>
          </a:xfrm>
        </p:spPr>
        <p:txBody>
          <a:bodyPr/>
          <a:lstStyle/>
          <a:p>
            <a:pPr marL="514350" indent="-514350">
              <a:buNone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3)</a:t>
            </a:r>
            <a:r>
              <a:rPr lang="en-IN" dirty="0"/>
              <a:t>  Category (cate) :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DC555-D8B4-B147-BC53-72B5502F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Minus 5">
            <a:extLst>
              <a:ext uri="{FF2B5EF4-FFF2-40B4-BE49-F238E27FC236}">
                <a16:creationId xmlns:a16="http://schemas.microsoft.com/office/drawing/2014/main" id="{6BB64189-682A-826E-B564-7CA41C67EC41}"/>
              </a:ext>
            </a:extLst>
          </p:cNvPr>
          <p:cNvSpPr/>
          <p:nvPr/>
        </p:nvSpPr>
        <p:spPr>
          <a:xfrm>
            <a:off x="3298668" y="91280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>
            <a:extLst>
              <a:ext uri="{FF2B5EF4-FFF2-40B4-BE49-F238E27FC236}">
                <a16:creationId xmlns:a16="http://schemas.microsoft.com/office/drawing/2014/main" id="{DB595C7C-1CE0-11A1-D7F4-AC896DF7DDF5}"/>
              </a:ext>
            </a:extLst>
          </p:cNvPr>
          <p:cNvSpPr/>
          <p:nvPr/>
        </p:nvSpPr>
        <p:spPr>
          <a:xfrm>
            <a:off x="4536384" y="91138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6F713DFC-1CCC-C9AF-CD1D-2088E85032AD}"/>
              </a:ext>
            </a:extLst>
          </p:cNvPr>
          <p:cNvSpPr/>
          <p:nvPr/>
        </p:nvSpPr>
        <p:spPr>
          <a:xfrm>
            <a:off x="5757008" y="90996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>
            <a:extLst>
              <a:ext uri="{FF2B5EF4-FFF2-40B4-BE49-F238E27FC236}">
                <a16:creationId xmlns:a16="http://schemas.microsoft.com/office/drawing/2014/main" id="{C85B3271-8952-2339-25FB-7DF105152D58}"/>
              </a:ext>
            </a:extLst>
          </p:cNvPr>
          <p:cNvSpPr/>
          <p:nvPr/>
        </p:nvSpPr>
        <p:spPr>
          <a:xfrm>
            <a:off x="7003270" y="91708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>
            <a:extLst>
              <a:ext uri="{FF2B5EF4-FFF2-40B4-BE49-F238E27FC236}">
                <a16:creationId xmlns:a16="http://schemas.microsoft.com/office/drawing/2014/main" id="{C4943654-28A4-70A8-CAE6-8F24AA40C231}"/>
              </a:ext>
            </a:extLst>
          </p:cNvPr>
          <p:cNvSpPr/>
          <p:nvPr/>
        </p:nvSpPr>
        <p:spPr>
          <a:xfrm>
            <a:off x="8241012" y="91565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31262675-2F6B-1D0C-D041-0C2317E0E1E6}"/>
              </a:ext>
            </a:extLst>
          </p:cNvPr>
          <p:cNvSpPr/>
          <p:nvPr/>
        </p:nvSpPr>
        <p:spPr>
          <a:xfrm>
            <a:off x="2070923" y="91565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563A2A-BA10-38E6-FAD8-54B73E19A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1566"/>
              </p:ext>
            </p:extLst>
          </p:nvPr>
        </p:nvGraphicFramePr>
        <p:xfrm>
          <a:off x="2175933" y="3081913"/>
          <a:ext cx="8221134" cy="22860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6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388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Sr.</a:t>
                      </a:r>
                      <a:r>
                        <a:rPr lang="en-IN" baseline="0" dirty="0">
                          <a:ln>
                            <a:noFill/>
                          </a:ln>
                        </a:rPr>
                        <a:t> No.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Field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Data </a:t>
                      </a:r>
                    </a:p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70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Size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488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1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C</a:t>
                      </a:r>
                      <a:r>
                        <a:rPr lang="en-IN" dirty="0">
                          <a:ln>
                            <a:noFill/>
                          </a:ln>
                        </a:rPr>
                        <a:t>ategoryid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Int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n>
                            <a:noFill/>
                          </a:ln>
                        </a:rPr>
                        <a:t>Primary Key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Category 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8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C</a:t>
                      </a:r>
                      <a:r>
                        <a:rPr lang="en-IN" dirty="0" err="1">
                          <a:ln>
                            <a:noFill/>
                          </a:ln>
                        </a:rPr>
                        <a:t>ate_name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varchar 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50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Category Name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88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n>
                            <a:noFill/>
                          </a:ln>
                        </a:rPr>
                        <a:t>nu_items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Number of Items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9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59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0103"/>
            <a:ext cx="11430000" cy="724430"/>
          </a:xfrm>
        </p:spPr>
        <p:txBody>
          <a:bodyPr/>
          <a:lstStyle/>
          <a:p>
            <a:r>
              <a:rPr lang="en-US" sz="4000" b="1" dirty="0"/>
              <a:t>Database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72912" y="1219196"/>
            <a:ext cx="10378440" cy="5571067"/>
          </a:xfrm>
        </p:spPr>
        <p:txBody>
          <a:bodyPr/>
          <a:lstStyle/>
          <a:p>
            <a:pPr marL="514350" indent="-514350">
              <a:buNone/>
            </a:pPr>
            <a:r>
              <a:rPr lang="en-I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4)</a:t>
            </a:r>
            <a:r>
              <a:rPr lang="en-IN" sz="2400" dirty="0"/>
              <a:t>  Registration (regtbl) :	 	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298668" y="91280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36384" y="91138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57008" y="90996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03270" y="91708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41012" y="91565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070923" y="91565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848267"/>
              </p:ext>
            </p:extLst>
          </p:nvPr>
        </p:nvGraphicFramePr>
        <p:xfrm>
          <a:off x="2235201" y="1786489"/>
          <a:ext cx="8094134" cy="412388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841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2743">
                <a:tc>
                  <a:txBody>
                    <a:bodyPr/>
                    <a:lstStyle/>
                    <a:p>
                      <a:pPr algn="ctr"/>
                      <a:endParaRPr lang="en-IN" sz="105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Sr.</a:t>
                      </a:r>
                      <a:r>
                        <a:rPr lang="en-IN" sz="1600" baseline="0" dirty="0">
                          <a:ln>
                            <a:noFill/>
                          </a:ln>
                        </a:rPr>
                        <a:t> No.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n>
                            <a:noFill/>
                          </a:ln>
                        </a:rPr>
                        <a:t>Field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Data </a:t>
                      </a:r>
                    </a:p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600" dirty="0">
                        <a:ln>
                          <a:noFill/>
                        </a:ln>
                      </a:endParaRPr>
                    </a:p>
                    <a:p>
                      <a:pPr algn="ctr"/>
                      <a:endParaRPr lang="en-IN" sz="50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Size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n>
                            <a:noFill/>
                          </a:ln>
                        </a:rPr>
                        <a:t>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n>
                            <a:noFill/>
                          </a:ln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1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userid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Int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n>
                            <a:noFill/>
                          </a:ln>
                        </a:rPr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User Id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2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n</a:t>
                      </a:r>
                      <a:r>
                        <a:rPr lang="en-IN" sz="1600" dirty="0" err="1">
                          <a:ln>
                            <a:noFill/>
                          </a:ln>
                        </a:rPr>
                        <a:t>ame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100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Full Name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3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Email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50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Email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password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50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Password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phone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numeric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18,0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Phone Number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gender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nchar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10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Gender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pincode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Int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Pincode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state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50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State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city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50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City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10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address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200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Address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2081C-1E2E-FA80-43CD-D2330A107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E6B2-8987-5D2C-18BD-3C4F6E38D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0103"/>
            <a:ext cx="11430000" cy="724430"/>
          </a:xfrm>
        </p:spPr>
        <p:txBody>
          <a:bodyPr/>
          <a:lstStyle/>
          <a:p>
            <a:r>
              <a:rPr lang="en-US" sz="4000" b="1" dirty="0"/>
              <a:t>Database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5762-CAE5-DD07-C0AE-90A33365D4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2912" y="1710282"/>
            <a:ext cx="10378440" cy="5571067"/>
          </a:xfrm>
        </p:spPr>
        <p:txBody>
          <a:bodyPr/>
          <a:lstStyle/>
          <a:p>
            <a:pPr marL="514350" indent="-514350">
              <a:buNone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5)</a:t>
            </a:r>
            <a:r>
              <a:rPr lang="en-IN" dirty="0"/>
              <a:t>  Add Admin  :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64243-9ABA-5CC4-31DB-710097FD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Minus 5">
            <a:extLst>
              <a:ext uri="{FF2B5EF4-FFF2-40B4-BE49-F238E27FC236}">
                <a16:creationId xmlns:a16="http://schemas.microsoft.com/office/drawing/2014/main" id="{02CE70DC-5556-5680-5942-34AE88E99B5D}"/>
              </a:ext>
            </a:extLst>
          </p:cNvPr>
          <p:cNvSpPr/>
          <p:nvPr/>
        </p:nvSpPr>
        <p:spPr>
          <a:xfrm>
            <a:off x="3298668" y="91280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>
            <a:extLst>
              <a:ext uri="{FF2B5EF4-FFF2-40B4-BE49-F238E27FC236}">
                <a16:creationId xmlns:a16="http://schemas.microsoft.com/office/drawing/2014/main" id="{3BA74221-2FB2-ED8C-041E-D0F60B6B8014}"/>
              </a:ext>
            </a:extLst>
          </p:cNvPr>
          <p:cNvSpPr/>
          <p:nvPr/>
        </p:nvSpPr>
        <p:spPr>
          <a:xfrm>
            <a:off x="4536384" y="91138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762BDF3B-568B-4A11-A19E-0EBFEFE0771E}"/>
              </a:ext>
            </a:extLst>
          </p:cNvPr>
          <p:cNvSpPr/>
          <p:nvPr/>
        </p:nvSpPr>
        <p:spPr>
          <a:xfrm>
            <a:off x="5757008" y="90996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>
            <a:extLst>
              <a:ext uri="{FF2B5EF4-FFF2-40B4-BE49-F238E27FC236}">
                <a16:creationId xmlns:a16="http://schemas.microsoft.com/office/drawing/2014/main" id="{D9210FC3-CECF-390A-827D-9C09C7247746}"/>
              </a:ext>
            </a:extLst>
          </p:cNvPr>
          <p:cNvSpPr/>
          <p:nvPr/>
        </p:nvSpPr>
        <p:spPr>
          <a:xfrm>
            <a:off x="7003270" y="91708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>
            <a:extLst>
              <a:ext uri="{FF2B5EF4-FFF2-40B4-BE49-F238E27FC236}">
                <a16:creationId xmlns:a16="http://schemas.microsoft.com/office/drawing/2014/main" id="{B27BF8B2-527B-D422-14D3-1D0BA7B9394B}"/>
              </a:ext>
            </a:extLst>
          </p:cNvPr>
          <p:cNvSpPr/>
          <p:nvPr/>
        </p:nvSpPr>
        <p:spPr>
          <a:xfrm>
            <a:off x="8241012" y="91565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32D2E8F2-B315-405A-9787-2CFE20CAE32D}"/>
              </a:ext>
            </a:extLst>
          </p:cNvPr>
          <p:cNvSpPr/>
          <p:nvPr/>
        </p:nvSpPr>
        <p:spPr>
          <a:xfrm>
            <a:off x="2070923" y="91565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C0EE22-5A1D-76E5-FCD5-1797639B688C}"/>
              </a:ext>
            </a:extLst>
          </p:cNvPr>
          <p:cNvGraphicFramePr>
            <a:graphicFrameLocks noGrp="1"/>
          </p:cNvGraphicFramePr>
          <p:nvPr/>
        </p:nvGraphicFramePr>
        <p:xfrm>
          <a:off x="2175933" y="3081913"/>
          <a:ext cx="8221134" cy="138176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86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3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6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Sr.</a:t>
                      </a:r>
                      <a:r>
                        <a:rPr lang="en-IN" baseline="0" dirty="0">
                          <a:ln>
                            <a:noFill/>
                          </a:ln>
                        </a:rPr>
                        <a:t> No.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Field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Data </a:t>
                      </a:r>
                    </a:p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70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Size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1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userid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Int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ln>
                            <a:noFill/>
                          </a:ln>
                        </a:rPr>
                        <a:t>Primary Key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UserId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password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varchar 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50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Password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438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0103"/>
            <a:ext cx="11430000" cy="724430"/>
          </a:xfrm>
        </p:spPr>
        <p:txBody>
          <a:bodyPr/>
          <a:lstStyle/>
          <a:p>
            <a:r>
              <a:rPr lang="en-US" sz="4000" b="1" dirty="0"/>
              <a:t>Database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72912" y="1219196"/>
            <a:ext cx="10378440" cy="5571067"/>
          </a:xfrm>
        </p:spPr>
        <p:txBody>
          <a:bodyPr/>
          <a:lstStyle/>
          <a:p>
            <a:pPr marL="514350" indent="-514350">
              <a:buNone/>
            </a:pPr>
            <a:r>
              <a:rPr lang="en-IN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6)</a:t>
            </a:r>
            <a:r>
              <a:rPr lang="en-IN" sz="2400" dirty="0"/>
              <a:t>  ORDER (</a:t>
            </a:r>
            <a:r>
              <a:rPr lang="en-IN" sz="2400" dirty="0" err="1"/>
              <a:t>ordertbl</a:t>
            </a:r>
            <a:r>
              <a:rPr lang="en-IN" sz="2400" dirty="0"/>
              <a:t>):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298668" y="91280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36384" y="91138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57008" y="90996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03270" y="91708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41012" y="91565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070923" y="91565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252432"/>
              </p:ext>
            </p:extLst>
          </p:nvPr>
        </p:nvGraphicFramePr>
        <p:xfrm>
          <a:off x="2235201" y="1786489"/>
          <a:ext cx="8094134" cy="377893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841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2743">
                <a:tc>
                  <a:txBody>
                    <a:bodyPr/>
                    <a:lstStyle/>
                    <a:p>
                      <a:pPr algn="ctr"/>
                      <a:endParaRPr lang="en-IN" sz="105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Sr.</a:t>
                      </a:r>
                      <a:r>
                        <a:rPr lang="en-IN" sz="1600" baseline="0" dirty="0">
                          <a:ln>
                            <a:noFill/>
                          </a:ln>
                        </a:rPr>
                        <a:t> No.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n>
                            <a:noFill/>
                          </a:ln>
                        </a:rPr>
                        <a:t>Field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Data </a:t>
                      </a:r>
                    </a:p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600" dirty="0">
                        <a:ln>
                          <a:noFill/>
                        </a:ln>
                      </a:endParaRPr>
                    </a:p>
                    <a:p>
                      <a:pPr algn="ctr"/>
                      <a:endParaRPr lang="en-IN" sz="50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Size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n>
                            <a:noFill/>
                          </a:ln>
                        </a:rPr>
                        <a:t>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n>
                            <a:noFill/>
                          </a:ln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1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n>
                            <a:noFill/>
                          </a:ln>
                        </a:rPr>
                        <a:t>userId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Int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n>
                            <a:noFill/>
                          </a:ln>
                        </a:rPr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Id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2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n>
                            <a:noFill/>
                          </a:ln>
                        </a:rPr>
                        <a:t>order</a:t>
                      </a:r>
                      <a:r>
                        <a:rPr lang="en-IN" sz="1600" baseline="0" dirty="0" err="1">
                          <a:ln>
                            <a:noFill/>
                          </a:ln>
                        </a:rPr>
                        <a:t>code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20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Order Code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name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30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Name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address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varchar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1</a:t>
                      </a:r>
                      <a:r>
                        <a:rPr lang="en-IN" sz="1600" dirty="0">
                          <a:ln>
                            <a:noFill/>
                          </a:ln>
                        </a:rPr>
                        <a:t>00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>
                          <a:ln>
                            <a:noFill/>
                          </a:ln>
                        </a:rPr>
                        <a:t>Aaddress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state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nchar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10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State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3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city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Int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City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qty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int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50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Quantity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order_t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50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Order</a:t>
                      </a:r>
                      <a:r>
                        <a:rPr lang="en-IN" sz="1600" baseline="0" dirty="0">
                          <a:ln>
                            <a:noFill/>
                          </a:ln>
                        </a:rPr>
                        <a:t> Time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011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noFill/>
                          </a:ln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pincode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varchar 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50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n>
                            <a:noFill/>
                          </a:ln>
                        </a:rPr>
                        <a:t>Pin</a:t>
                      </a:r>
                      <a:r>
                        <a:rPr lang="en-IN" sz="1600" baseline="0" dirty="0">
                          <a:ln>
                            <a:noFill/>
                          </a:ln>
                        </a:rPr>
                        <a:t> code</a:t>
                      </a:r>
                      <a:endParaRPr lang="en-US" sz="16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0103"/>
            <a:ext cx="11430000" cy="724430"/>
          </a:xfrm>
        </p:spPr>
        <p:txBody>
          <a:bodyPr/>
          <a:lstStyle/>
          <a:p>
            <a:r>
              <a:rPr lang="en-US" sz="4000" b="1" dirty="0"/>
              <a:t>Database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72912" y="1710282"/>
            <a:ext cx="10378440" cy="5571067"/>
          </a:xfrm>
        </p:spPr>
        <p:txBody>
          <a:bodyPr/>
          <a:lstStyle/>
          <a:p>
            <a:pPr marL="514350" indent="-514350">
              <a:buNone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7)</a:t>
            </a:r>
            <a:r>
              <a:rPr lang="en-IN" dirty="0"/>
              <a:t> PAYMENT (pement_tbl) :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298668" y="91280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36384" y="91138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57008" y="90996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03270" y="91708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41012" y="91565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070923" y="91565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622419"/>
              </p:ext>
            </p:extLst>
          </p:nvPr>
        </p:nvGraphicFramePr>
        <p:xfrm>
          <a:off x="2175933" y="2777101"/>
          <a:ext cx="8606862" cy="21234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904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8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7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Sr.</a:t>
                      </a:r>
                      <a:r>
                        <a:rPr lang="en-IN" baseline="0" dirty="0">
                          <a:ln>
                            <a:noFill/>
                          </a:ln>
                        </a:rPr>
                        <a:t> No.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Field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Data </a:t>
                      </a:r>
                    </a:p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70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Size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1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pay_ty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varchar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Payment</a:t>
                      </a:r>
                      <a:r>
                        <a:rPr lang="en-US" baseline="0" dirty="0">
                          <a:ln>
                            <a:noFill/>
                          </a:ln>
                        </a:rPr>
                        <a:t> Type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2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userid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Int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User 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3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pay_code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varchar 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50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Payment</a:t>
                      </a:r>
                      <a:r>
                        <a:rPr lang="en-IN" baseline="0" dirty="0">
                          <a:ln>
                            <a:noFill/>
                          </a:ln>
                        </a:rPr>
                        <a:t> code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4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t_ amount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Int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50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Total Amount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47AD4-400B-8332-91F8-FECD0D11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98A0-4FA3-535F-7271-00E82B05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0103"/>
            <a:ext cx="11430000" cy="724430"/>
          </a:xfrm>
        </p:spPr>
        <p:txBody>
          <a:bodyPr/>
          <a:lstStyle/>
          <a:p>
            <a:r>
              <a:rPr lang="en-US" sz="4000" b="1" dirty="0"/>
              <a:t>Database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8CE71-22B9-D7C2-7288-FF8E03ECA4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2912" y="1710282"/>
            <a:ext cx="10378440" cy="5571067"/>
          </a:xfrm>
        </p:spPr>
        <p:txBody>
          <a:bodyPr/>
          <a:lstStyle/>
          <a:p>
            <a:pPr marL="514350" indent="-514350">
              <a:buNone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8)</a:t>
            </a:r>
            <a:r>
              <a:rPr lang="en-IN" dirty="0"/>
              <a:t> Item(pement_tbl) :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Font typeface="+mj-lt"/>
              <a:buAutoNum type="arabicParenR"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r>
              <a:rPr lang="en-IN" dirty="0"/>
              <a:t>			</a:t>
            </a:r>
          </a:p>
          <a:p>
            <a:pPr marL="514350" indent="-514350">
              <a:buNone/>
            </a:pPr>
            <a:endParaRPr lang="en-IN" dirty="0"/>
          </a:p>
          <a:p>
            <a:pPr marL="514350" indent="-514350">
              <a:buNone/>
            </a:pPr>
            <a:r>
              <a:rPr lang="en-IN" dirty="0"/>
              <a:t>			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51590-3567-F432-A83D-DAF7E442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Minus 5">
            <a:extLst>
              <a:ext uri="{FF2B5EF4-FFF2-40B4-BE49-F238E27FC236}">
                <a16:creationId xmlns:a16="http://schemas.microsoft.com/office/drawing/2014/main" id="{8C7C8C1D-C5A3-989C-19B6-9DE62854ED8D}"/>
              </a:ext>
            </a:extLst>
          </p:cNvPr>
          <p:cNvSpPr/>
          <p:nvPr/>
        </p:nvSpPr>
        <p:spPr>
          <a:xfrm>
            <a:off x="3298668" y="91280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>
            <a:extLst>
              <a:ext uri="{FF2B5EF4-FFF2-40B4-BE49-F238E27FC236}">
                <a16:creationId xmlns:a16="http://schemas.microsoft.com/office/drawing/2014/main" id="{7DEE24D7-C615-98CB-A828-163E21BE906E}"/>
              </a:ext>
            </a:extLst>
          </p:cNvPr>
          <p:cNvSpPr/>
          <p:nvPr/>
        </p:nvSpPr>
        <p:spPr>
          <a:xfrm>
            <a:off x="4536384" y="91138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>
            <a:extLst>
              <a:ext uri="{FF2B5EF4-FFF2-40B4-BE49-F238E27FC236}">
                <a16:creationId xmlns:a16="http://schemas.microsoft.com/office/drawing/2014/main" id="{02E33CB7-67E5-77C3-9C53-54D729A75BFC}"/>
              </a:ext>
            </a:extLst>
          </p:cNvPr>
          <p:cNvSpPr/>
          <p:nvPr/>
        </p:nvSpPr>
        <p:spPr>
          <a:xfrm>
            <a:off x="5757008" y="90996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>
            <a:extLst>
              <a:ext uri="{FF2B5EF4-FFF2-40B4-BE49-F238E27FC236}">
                <a16:creationId xmlns:a16="http://schemas.microsoft.com/office/drawing/2014/main" id="{B238F780-27C6-0B42-9039-74B2148C2B45}"/>
              </a:ext>
            </a:extLst>
          </p:cNvPr>
          <p:cNvSpPr/>
          <p:nvPr/>
        </p:nvSpPr>
        <p:spPr>
          <a:xfrm>
            <a:off x="7003270" y="91708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>
            <a:extLst>
              <a:ext uri="{FF2B5EF4-FFF2-40B4-BE49-F238E27FC236}">
                <a16:creationId xmlns:a16="http://schemas.microsoft.com/office/drawing/2014/main" id="{1E95CED3-B597-0447-6241-44791AC8478A}"/>
              </a:ext>
            </a:extLst>
          </p:cNvPr>
          <p:cNvSpPr/>
          <p:nvPr/>
        </p:nvSpPr>
        <p:spPr>
          <a:xfrm>
            <a:off x="8241012" y="91565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>
            <a:extLst>
              <a:ext uri="{FF2B5EF4-FFF2-40B4-BE49-F238E27FC236}">
                <a16:creationId xmlns:a16="http://schemas.microsoft.com/office/drawing/2014/main" id="{2E793877-2DF6-41E1-E982-0A8B6C4BF9B9}"/>
              </a:ext>
            </a:extLst>
          </p:cNvPr>
          <p:cNvSpPr/>
          <p:nvPr/>
        </p:nvSpPr>
        <p:spPr>
          <a:xfrm>
            <a:off x="2070923" y="91565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6E2660-10C3-BD94-EACD-4E3F0343F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024530"/>
              </p:ext>
            </p:extLst>
          </p:nvPr>
        </p:nvGraphicFramePr>
        <p:xfrm>
          <a:off x="2175933" y="2777101"/>
          <a:ext cx="8606862" cy="27635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904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8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7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Sr.</a:t>
                      </a:r>
                      <a:r>
                        <a:rPr lang="en-IN" baseline="0" dirty="0">
                          <a:ln>
                            <a:noFill/>
                          </a:ln>
                        </a:rPr>
                        <a:t> No.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Field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Data </a:t>
                      </a:r>
                    </a:p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700" dirty="0">
                        <a:ln>
                          <a:noFill/>
                        </a:ln>
                      </a:endParaRPr>
                    </a:p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Size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Constraint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n>
                          <a:noFill/>
                        </a:ln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noFill/>
                          </a:ln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1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P</a:t>
                      </a:r>
                      <a:r>
                        <a:rPr lang="en-IN" dirty="0">
                          <a:ln>
                            <a:noFill/>
                          </a:ln>
                        </a:rPr>
                        <a:t>id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Int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Primary key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Product Item 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2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p</a:t>
                      </a:r>
                      <a:r>
                        <a:rPr lang="en-IN" dirty="0">
                          <a:ln>
                            <a:noFill/>
                          </a:ln>
                        </a:rPr>
                        <a:t>name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Varchar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Item</a:t>
                      </a:r>
                      <a:r>
                        <a:rPr lang="en-IN" dirty="0">
                          <a:ln>
                            <a:noFill/>
                          </a:ln>
                        </a:rPr>
                        <a:t> Name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3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n>
                            <a:noFill/>
                          </a:ln>
                        </a:rPr>
                        <a:t>pimg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Varchar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Max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Item Image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4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p</a:t>
                      </a:r>
                      <a:r>
                        <a:rPr lang="en-IN" dirty="0">
                          <a:ln>
                            <a:noFill/>
                          </a:ln>
                        </a:rPr>
                        <a:t>rice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n>
                            <a:noFill/>
                          </a:ln>
                        </a:rPr>
                        <a:t>Int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P</a:t>
                      </a:r>
                      <a:r>
                        <a:rPr lang="en-IN" dirty="0">
                          <a:ln>
                            <a:noFill/>
                          </a:ln>
                        </a:rPr>
                        <a:t>rice</a:t>
                      </a:r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disc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Varchar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noFill/>
                          </a:ln>
                        </a:rPr>
                        <a:t>Item Description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376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71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2435"/>
            <a:ext cx="11430000" cy="648230"/>
          </a:xfrm>
        </p:spPr>
        <p:txBody>
          <a:bodyPr/>
          <a:lstStyle/>
          <a:p>
            <a:r>
              <a:rPr lang="en-US" sz="3600" b="1" dirty="0"/>
              <a:t>Design of Input Screen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332536" y="91280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70252" y="91138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90876" y="90996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37138" y="91708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74880" y="91565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104791" y="91565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386665" y="1077982"/>
            <a:ext cx="583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IN" sz="2400" b="1" dirty="0">
                <a:solidFill>
                  <a:schemeClr val="tx2"/>
                </a:solidFill>
              </a:rPr>
              <a:t>Customer Login Page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77DB98-CC84-9681-2938-05D6E951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391"/>
            <a:ext cx="12192000" cy="52882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57" y="227171"/>
            <a:ext cx="11430000" cy="1148698"/>
          </a:xfrm>
        </p:spPr>
        <p:txBody>
          <a:bodyPr/>
          <a:lstStyle/>
          <a:p>
            <a:r>
              <a:rPr lang="en-IN" sz="6000" dirty="0"/>
              <a:t>Tools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23714" y="1837943"/>
            <a:ext cx="10378440" cy="4802139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IN" b="1" dirty="0"/>
              <a:t>  </a:t>
            </a:r>
            <a:r>
              <a:rPr lang="en-IN" sz="2400" b="1" dirty="0"/>
              <a:t>Front  End  :</a:t>
            </a:r>
            <a:endParaRPr lang="en-IN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E174E0-AC75-49BE-975F-75958E2C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418" y="2465121"/>
            <a:ext cx="2620481" cy="1510397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 txBox="1">
            <a:spLocks/>
          </p:cNvSpPr>
          <p:nvPr/>
        </p:nvSpPr>
        <p:spPr>
          <a:xfrm>
            <a:off x="3358241" y="1842069"/>
            <a:ext cx="4532692" cy="379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ource Sans Pro" panose="020B0503030403020204" pitchFamily="34" charset="0"/>
                <a:cs typeface="+mn-cs"/>
              </a:rPr>
              <a:t>Microsoft</a:t>
            </a:r>
            <a:r>
              <a:rPr lang="en-IN" sz="2400" dirty="0">
                <a:solidFill>
                  <a:schemeClr val="tx2"/>
                </a:solidFill>
                <a:ea typeface="Source Sans Pro" panose="020B0503030403020204" pitchFamily="34" charset="0"/>
              </a:rPr>
              <a:t> 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ource Sans Pro" panose="020B0503030403020204" pitchFamily="34" charset="0"/>
                <a:cs typeface="+mn-cs"/>
              </a:rPr>
              <a:t>VB.NET WITH C#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 txBox="1">
            <a:spLocks/>
          </p:cNvSpPr>
          <p:nvPr/>
        </p:nvSpPr>
        <p:spPr>
          <a:xfrm>
            <a:off x="3352795" y="4233467"/>
            <a:ext cx="2032000" cy="3790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ource Sans Pro" panose="020B0503030403020204" pitchFamily="34" charset="0"/>
                <a:cs typeface="+mn-cs"/>
              </a:rPr>
              <a:t> SQL</a:t>
            </a:r>
            <a:r>
              <a:rPr lang="en-IN" sz="2400" dirty="0">
                <a:solidFill>
                  <a:schemeClr val="tx2"/>
                </a:solidFill>
                <a:ea typeface="Source Sans Pro" panose="020B0503030403020204" pitchFamily="34" charset="0"/>
              </a:rPr>
              <a:t> </a:t>
            </a:r>
            <a:r>
              <a:rPr kumimoji="0" lang="en-IN" sz="24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Source Sans Pro" panose="020B0503030403020204" pitchFamily="34" charset="0"/>
                <a:cs typeface="+mn-cs"/>
              </a:rPr>
              <a:t>Server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3975304-5F85-448F-9214-0CF9B6F856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6352" y="4817533"/>
            <a:ext cx="3924251" cy="1845673"/>
          </a:xfrm>
          <a:prstGeom prst="rect">
            <a:avLst/>
          </a:prstGeom>
        </p:spPr>
      </p:pic>
      <p:sp>
        <p:nvSpPr>
          <p:cNvPr id="26" name="Minus 25"/>
          <p:cNvSpPr/>
          <p:nvPr/>
        </p:nvSpPr>
        <p:spPr>
          <a:xfrm>
            <a:off x="3266143" y="1230590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Minus 26"/>
          <p:cNvSpPr/>
          <p:nvPr/>
        </p:nvSpPr>
        <p:spPr>
          <a:xfrm>
            <a:off x="4503859" y="1229166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27"/>
          <p:cNvSpPr/>
          <p:nvPr/>
        </p:nvSpPr>
        <p:spPr>
          <a:xfrm>
            <a:off x="5724483" y="1227742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28"/>
          <p:cNvSpPr/>
          <p:nvPr/>
        </p:nvSpPr>
        <p:spPr>
          <a:xfrm>
            <a:off x="6970745" y="1234863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29"/>
          <p:cNvSpPr/>
          <p:nvPr/>
        </p:nvSpPr>
        <p:spPr>
          <a:xfrm>
            <a:off x="8208487" y="1233435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30"/>
          <p:cNvSpPr/>
          <p:nvPr/>
        </p:nvSpPr>
        <p:spPr>
          <a:xfrm>
            <a:off x="2038398" y="1233439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4884421-removebg-previ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082" y="457205"/>
            <a:ext cx="3246918" cy="5909733"/>
          </a:xfrm>
          <a:prstGeom prst="rect">
            <a:avLst/>
          </a:prstGeom>
        </p:spPr>
      </p:pic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 txBox="1">
            <a:spLocks/>
          </p:cNvSpPr>
          <p:nvPr/>
        </p:nvSpPr>
        <p:spPr>
          <a:xfrm>
            <a:off x="845138" y="4173644"/>
            <a:ext cx="2650880" cy="4838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Char char="v"/>
              <a:tabLst/>
              <a:defRPr/>
            </a:pPr>
            <a:r>
              <a:rPr lang="en-IN" sz="2800" b="1" dirty="0">
                <a:ea typeface="Source Sans Pro" panose="020B0503030403020204" pitchFamily="34" charset="0"/>
              </a:rPr>
              <a:t>  </a:t>
            </a:r>
            <a:r>
              <a:rPr lang="en-IN" sz="2400" b="1" dirty="0">
                <a:ea typeface="Source Sans Pro" panose="020B0503030403020204" pitchFamily="34" charset="0"/>
              </a:rPr>
              <a:t>Back  End  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Source Sans Pro" panose="020B0503030403020204" pitchFamily="34" charset="0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0825" y="121511"/>
            <a:ext cx="583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2"/>
                </a:solidFill>
              </a:rPr>
              <a:t>New User Registration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C3503D-746B-F72C-11C0-0B8D23D7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996"/>
            <a:ext cx="12192000" cy="64763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61264" y="75089"/>
            <a:ext cx="583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IN" sz="2400" b="1" dirty="0">
                <a:solidFill>
                  <a:schemeClr val="tx2"/>
                </a:solidFill>
              </a:rPr>
              <a:t>HOME PAGE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16C01975-7CA0-D862-B437-5F3563BE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1576" y="1288026"/>
            <a:ext cx="10165292" cy="484723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61264" y="75089"/>
            <a:ext cx="583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IN" sz="2400" b="1" dirty="0">
                <a:solidFill>
                  <a:schemeClr val="tx2"/>
                </a:solidFill>
              </a:rPr>
              <a:t>Woman Shoes PAGE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F6AE5-B4FA-3AEE-7FF7-112801569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86" y="1132279"/>
            <a:ext cx="9733937" cy="459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34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5193-B554-A854-8D8F-4D1C3DB6A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61B32-82CE-B2F6-ED86-26AA1951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6B49-C030-C008-B216-2AAC221BD4C7}"/>
              </a:ext>
            </a:extLst>
          </p:cNvPr>
          <p:cNvSpPr txBox="1"/>
          <p:nvPr/>
        </p:nvSpPr>
        <p:spPr>
          <a:xfrm>
            <a:off x="3361264" y="75089"/>
            <a:ext cx="583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IN" sz="2400" b="1" dirty="0">
                <a:solidFill>
                  <a:schemeClr val="tx2"/>
                </a:solidFill>
              </a:rPr>
              <a:t>Man Shoes PAGE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76F062-2545-2813-844B-37D0777742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83024" y="1288026"/>
            <a:ext cx="10222396" cy="4847239"/>
          </a:xfrm>
        </p:spPr>
      </p:pic>
    </p:spTree>
    <p:extLst>
      <p:ext uri="{BB962C8B-B14F-4D97-AF65-F5344CB8AC3E}">
        <p14:creationId xmlns:p14="http://schemas.microsoft.com/office/powerpoint/2010/main" val="1650354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5193-B554-A854-8D8F-4D1C3DB6A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61B32-82CE-B2F6-ED86-26AA1951C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F6B49-C030-C008-B216-2AAC221BD4C7}"/>
              </a:ext>
            </a:extLst>
          </p:cNvPr>
          <p:cNvSpPr txBox="1"/>
          <p:nvPr/>
        </p:nvSpPr>
        <p:spPr>
          <a:xfrm>
            <a:off x="3361264" y="75089"/>
            <a:ext cx="583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IN" sz="2400" b="1" dirty="0">
                <a:solidFill>
                  <a:schemeClr val="tx2"/>
                </a:solidFill>
              </a:rPr>
              <a:t>BRANDS PAGE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76F062-2545-2813-844B-37D0777742C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/>
          <a:stretch/>
        </p:blipFill>
        <p:spPr>
          <a:xfrm>
            <a:off x="1183024" y="1288026"/>
            <a:ext cx="10222396" cy="4847239"/>
          </a:xfrm>
        </p:spPr>
      </p:pic>
    </p:spTree>
    <p:extLst>
      <p:ext uri="{BB962C8B-B14F-4D97-AF65-F5344CB8AC3E}">
        <p14:creationId xmlns:p14="http://schemas.microsoft.com/office/powerpoint/2010/main" val="3041374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10462" y="202905"/>
            <a:ext cx="583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2"/>
                </a:solidFill>
              </a:rPr>
              <a:t>CART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2467A9-2D85-9EE7-B6EB-DC54A120FA5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37690" y="1360715"/>
            <a:ext cx="10379075" cy="4617296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76166" y="324151"/>
            <a:ext cx="5833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2"/>
                </a:solidFill>
              </a:rPr>
              <a:t>ADD ADMIN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828762-7DE7-88DE-4EE9-AC7D5E863DD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67770" y="1076326"/>
            <a:ext cx="11087525" cy="5226152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17054" y="291395"/>
            <a:ext cx="6533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2"/>
                </a:solidFill>
              </a:rPr>
              <a:t>ADMIN  MANAGE PRODUCTS CATEGORIES</a:t>
            </a:r>
            <a:endParaRPr lang="en-US" sz="2400" b="1" dirty="0">
              <a:solidFill>
                <a:schemeClr val="tx2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255F54-B0E1-ED02-5259-29A32DDF49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" y="1425668"/>
            <a:ext cx="12192000" cy="6174659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757136"/>
          </a:xfrm>
        </p:spPr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06780" y="1594744"/>
            <a:ext cx="10378440" cy="4397486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Ø"/>
            </a:pPr>
            <a:r>
              <a:rPr lang="en-US" dirty="0"/>
              <a:t> Sizes may very between brands and style , so </a:t>
            </a:r>
            <a:r>
              <a:rPr lang="en-US" dirty="0" err="1"/>
              <a:t>Ii’s</a:t>
            </a:r>
            <a:r>
              <a:rPr lang="en-US" dirty="0"/>
              <a:t> important to check the size chart before making a purchase .</a:t>
            </a:r>
          </a:p>
          <a:p>
            <a:pPr marL="514350" indent="-514350" algn="just">
              <a:buFont typeface="Wingdings" pitchFamily="2" charset="2"/>
              <a:buChar char="Ø"/>
            </a:pPr>
            <a:endParaRPr lang="en-US" dirty="0"/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dirty="0"/>
              <a:t> Online shoes shop do not allow customers to try on shoes before purchasing them .</a:t>
            </a:r>
          </a:p>
          <a:p>
            <a:pPr marL="514350" indent="-514350" algn="just">
              <a:buFont typeface="Wingdings" pitchFamily="2" charset="2"/>
              <a:buChar char="Ø"/>
            </a:pPr>
            <a:endParaRPr lang="en-US" dirty="0"/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dirty="0"/>
              <a:t> Online shoes shops may have a limited selection of shoes compared to physical store .</a:t>
            </a:r>
          </a:p>
          <a:p>
            <a:pPr marL="514350" indent="-514350" algn="just">
              <a:buFont typeface="Wingdings" pitchFamily="2" charset="2"/>
              <a:buChar char="Ø"/>
            </a:pPr>
            <a:endParaRPr lang="en-US" dirty="0"/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dirty="0"/>
              <a:t>If we have an argent need of shoes for party and occasion , then online shopping will not work .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298668" y="1000360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36384" y="998936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57008" y="997512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03270" y="1004633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41012" y="1003205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070923" y="1003209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4265"/>
            <a:ext cx="11430000" cy="75713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06780" y="1818488"/>
            <a:ext cx="10378440" cy="4397486"/>
          </a:xfrm>
        </p:spPr>
        <p:txBody>
          <a:bodyPr/>
          <a:lstStyle/>
          <a:p>
            <a:pPr marL="514350" indent="-514350"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/>
              <a:t>The online shoes shop industry is a growing and competitive market. Online shoes shops offer a number of advantages over traditional brick-and-mortar stores, including convenience, selection, price, and ease of comparison shopping. To be successful in this market, online shoes shops need to focus on providing a positive customer experience, including a wide selection of high-quality shoes, competitive prices, and a generous return policy.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298668" y="1000360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36384" y="998936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57008" y="997512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03270" y="1004633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41012" y="1003205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070923" y="1003209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10081"/>
            <a:ext cx="11430000" cy="969236"/>
          </a:xfrm>
        </p:spPr>
        <p:txBody>
          <a:bodyPr/>
          <a:lstStyle/>
          <a:p>
            <a:r>
              <a:rPr lang="en-IN" sz="4400" dirty="0"/>
              <a:t>System  Configuration</a:t>
            </a:r>
            <a:endParaRPr lang="en-U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384128" y="1145130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621844" y="1143706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842468" y="1142282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88730" y="1149403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326472" y="1147975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156383" y="1147979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399606" y="1599883"/>
          <a:ext cx="9752651" cy="4741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9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9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0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477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Componen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Minimum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Recommended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049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Processor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2.5 gigahertz(GHZ)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Dual processor</a:t>
                      </a:r>
                      <a:r>
                        <a:rPr lang="en-IN" sz="2000" baseline="0" dirty="0"/>
                        <a:t> that are </a:t>
                      </a:r>
                    </a:p>
                    <a:p>
                      <a:pPr algn="l"/>
                      <a:r>
                        <a:rPr lang="en-IN" sz="2000" baseline="0" dirty="0"/>
                        <a:t>each  3 GHz or faster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925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RAM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1GB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2GB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459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Disk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NTFS file system-formatted partition with a minimum of 3GB</a:t>
                      </a:r>
                      <a:r>
                        <a:rPr lang="en-IN" sz="2000" baseline="0" dirty="0"/>
                        <a:t> of space.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NTFS file</a:t>
                      </a:r>
                      <a:r>
                        <a:rPr lang="en-IN" sz="2000" baseline="0" dirty="0"/>
                        <a:t> system-formatted partition with 3GB of free space plus adequate free space for your web sites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4709"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Drive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dirty="0"/>
                        <a:t>DVD Drive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DVD drive or the source copied to a local or network- accessible drive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4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1440 x 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1440 x 900 or 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3449"/>
            <a:ext cx="11430000" cy="757136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06780" y="1594744"/>
            <a:ext cx="10378440" cy="4397486"/>
          </a:xfrm>
        </p:spPr>
        <p:txBody>
          <a:bodyPr/>
          <a:lstStyle/>
          <a:p>
            <a:pPr marL="514350" indent="-514350" algn="just">
              <a:buFont typeface="Wingdings" pitchFamily="2" charset="2"/>
              <a:buChar char="Ø"/>
            </a:pPr>
            <a:r>
              <a:rPr lang="en-US" dirty="0"/>
              <a:t>System analysis and design By </a:t>
            </a:r>
            <a:r>
              <a:rPr lang="en-US" b="1" dirty="0"/>
              <a:t>Elias Award</a:t>
            </a:r>
            <a:r>
              <a:rPr lang="en-US" dirty="0"/>
              <a:t> .</a:t>
            </a:r>
          </a:p>
          <a:p>
            <a:pPr marL="514350" indent="-514350" algn="just">
              <a:buFont typeface="Wingdings" pitchFamily="2" charset="2"/>
              <a:buChar char="Ø"/>
            </a:pPr>
            <a:endParaRPr lang="en-US" dirty="0"/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dirty="0"/>
              <a:t>System analysis and design by </a:t>
            </a:r>
            <a:r>
              <a:rPr lang="en-US" b="1" dirty="0"/>
              <a:t>James A. Senn </a:t>
            </a:r>
            <a:r>
              <a:rPr lang="en-US" dirty="0"/>
              <a:t>by </a:t>
            </a:r>
            <a:r>
              <a:rPr lang="en-US" b="1" dirty="0"/>
              <a:t>TataMacGrow Hill</a:t>
            </a:r>
            <a:r>
              <a:rPr lang="en-US" dirty="0"/>
              <a:t>. </a:t>
            </a:r>
          </a:p>
          <a:p>
            <a:pPr marL="514350" indent="-514350" algn="just">
              <a:buFont typeface="Wingdings" pitchFamily="2" charset="2"/>
              <a:buChar char="Ø"/>
            </a:pPr>
            <a:endParaRPr lang="en-US" dirty="0"/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dirty="0"/>
              <a:t> Software Engineering By Pankaj jalotepublished by pressman .</a:t>
            </a:r>
          </a:p>
          <a:p>
            <a:pPr marL="514350" indent="-514350" algn="just">
              <a:buFont typeface="Wingdings" pitchFamily="2" charset="2"/>
              <a:buChar char="Ø"/>
            </a:pPr>
            <a:endParaRPr lang="en-US" dirty="0"/>
          </a:p>
          <a:p>
            <a:pPr marL="514350" indent="-514350" algn="just">
              <a:buFont typeface="Wingdings" pitchFamily="2" charset="2"/>
              <a:buChar char="Ø"/>
            </a:pPr>
            <a:r>
              <a:rPr lang="en-US" dirty="0"/>
              <a:t> Visual Basic: The complete references 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298668" y="1000360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36384" y="998936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57008" y="997512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03270" y="1004633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41012" y="1003205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070923" y="1003209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14" y="2048854"/>
            <a:ext cx="5111496" cy="76809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CC66A-498C-7705-098D-C8754DBCD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By Rohit Prajapati </a:t>
            </a:r>
            <a:endParaRPr lang="en-US" dirty="0"/>
          </a:p>
        </p:txBody>
      </p:sp>
      <p:pic>
        <p:nvPicPr>
          <p:cNvPr id="6" name="Picture Placeholder 5" descr="happy-boy-holding-big_61103-801.jpg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43" r="4143"/>
          <a:stretch>
            <a:fillRect/>
          </a:stretch>
        </p:blipFill>
        <p:spPr>
          <a:xfrm>
            <a:off x="5756185" y="736174"/>
            <a:ext cx="5477098" cy="4681859"/>
          </a:xfrm>
        </p:spPr>
      </p:pic>
    </p:spTree>
    <p:extLst>
      <p:ext uri="{BB962C8B-B14F-4D97-AF65-F5344CB8AC3E}">
        <p14:creationId xmlns:p14="http://schemas.microsoft.com/office/powerpoint/2010/main" val="76497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46" y="244272"/>
            <a:ext cx="11430000" cy="943598"/>
          </a:xfrm>
        </p:spPr>
        <p:txBody>
          <a:bodyPr/>
          <a:lstStyle/>
          <a:p>
            <a:r>
              <a:rPr lang="en-IN" b="1" dirty="0"/>
              <a:t>Scope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43179" y="1777524"/>
            <a:ext cx="7110122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US" dirty="0"/>
              <a:t>The scope of an online shoes shop is to provide customers with a convenient and affordable way to purchase shoes online.</a:t>
            </a:r>
          </a:p>
          <a:p>
            <a:pPr algn="just">
              <a:buFont typeface="Wingdings" pitchFamily="2" charset="2"/>
              <a:buChar char="v"/>
            </a:pPr>
            <a:endParaRPr lang="en-IN" dirty="0"/>
          </a:p>
          <a:p>
            <a:pPr algn="just"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dirty="0"/>
              <a:t>The online shoes shop will prove the best solution for the problems of current system.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/>
            <a:endParaRPr lang="en-US" dirty="0"/>
          </a:p>
          <a:p>
            <a:pPr algn="just"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dirty="0"/>
              <a:t>It provides </a:t>
            </a:r>
            <a:r>
              <a:rPr lang="en-US" dirty="0"/>
              <a:t>customers can shop for shoes from the comfort of their own homes, 24/7.</a:t>
            </a:r>
          </a:p>
          <a:p>
            <a:pPr algn="just"/>
            <a:endParaRPr lang="en-IN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US" dirty="0"/>
              <a:t>The online shop should make it easy for customers to find and purchase the shoes they want.</a:t>
            </a:r>
          </a:p>
          <a:p>
            <a:pPr algn="just">
              <a:buFont typeface="Wingdings" pitchFamily="2" charset="2"/>
              <a:buChar char="v"/>
            </a:pPr>
            <a:endParaRPr lang="en-IN" dirty="0"/>
          </a:p>
          <a:p>
            <a:pPr algn="just"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US" dirty="0"/>
              <a:t>The scope of an online shoes shop can also be influenced by the target market.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Content Placeholder 12" descr="scop-removebg-preview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6288" y="1568957"/>
            <a:ext cx="2418514" cy="4096907"/>
          </a:xfrm>
        </p:spPr>
      </p:pic>
      <p:sp>
        <p:nvSpPr>
          <p:cNvPr id="12" name="Minus 11"/>
          <p:cNvSpPr/>
          <p:nvPr/>
        </p:nvSpPr>
        <p:spPr>
          <a:xfrm>
            <a:off x="3537956" y="1076762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Minus 13"/>
          <p:cNvSpPr/>
          <p:nvPr/>
        </p:nvSpPr>
        <p:spPr>
          <a:xfrm>
            <a:off x="4775672" y="1075338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996296" y="1073914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15"/>
          <p:cNvSpPr/>
          <p:nvPr/>
        </p:nvSpPr>
        <p:spPr>
          <a:xfrm>
            <a:off x="7242558" y="1081035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8480300" y="1079607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2310211" y="1079611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0306" y="261364"/>
            <a:ext cx="11430000" cy="943598"/>
          </a:xfrm>
        </p:spPr>
        <p:txBody>
          <a:bodyPr/>
          <a:lstStyle/>
          <a:p>
            <a:r>
              <a:rPr lang="en-IN" sz="4400" b="1" dirty="0"/>
              <a:t>Existing System</a:t>
            </a:r>
            <a:endParaRPr lang="en-U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45849" y="1444230"/>
            <a:ext cx="7110122" cy="46628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dirty="0"/>
              <a:t>An online shoes shop system maintains all the records like particular’s  information, customer information and reports. </a:t>
            </a:r>
            <a:endParaRPr lang="en-US" dirty="0"/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endParaRPr lang="en-IN" dirty="0"/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dirty="0"/>
              <a:t>Customer</a:t>
            </a: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Can browse and search for shoes by brand, category, price, size, color, etc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endParaRPr lang="en-IN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US" dirty="0"/>
              <a:t>Admin can manage the product catalog, process orders, and generate reports on sales, inventory, and customers.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endParaRPr lang="en-IN" dirty="0"/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US" dirty="0"/>
              <a:t>Existing online shoes shop systems provide a convenient and efficient way for customers to purchase shoes online. 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Minus 11"/>
          <p:cNvSpPr/>
          <p:nvPr/>
        </p:nvSpPr>
        <p:spPr>
          <a:xfrm>
            <a:off x="2845730" y="1076762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Minus 13"/>
          <p:cNvSpPr/>
          <p:nvPr/>
        </p:nvSpPr>
        <p:spPr>
          <a:xfrm>
            <a:off x="4083446" y="1075338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304070" y="1073914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15"/>
          <p:cNvSpPr/>
          <p:nvPr/>
        </p:nvSpPr>
        <p:spPr>
          <a:xfrm>
            <a:off x="6550332" y="1081035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7788074" y="1079607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1617985" y="1079611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266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284" y="1880085"/>
            <a:ext cx="2517827" cy="3341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46" y="432284"/>
            <a:ext cx="11430000" cy="943598"/>
          </a:xfrm>
        </p:spPr>
        <p:txBody>
          <a:bodyPr/>
          <a:lstStyle/>
          <a:p>
            <a:r>
              <a:rPr lang="en-IN" sz="4000" b="1" dirty="0"/>
              <a:t>Need of Propose System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29831" y="1906624"/>
            <a:ext cx="4701436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IN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sz="2000" dirty="0"/>
              <a:t>To improved customer satisfaction .</a:t>
            </a:r>
            <a:endParaRPr lang="en-IN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>
              <a:buFont typeface="Wingdings" pitchFamily="2" charset="2"/>
              <a:buChar char="v"/>
            </a:pPr>
            <a:r>
              <a:rPr lang="en-IN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IN" sz="2000" dirty="0"/>
              <a:t>To improved efficiency to services .</a:t>
            </a:r>
          </a:p>
          <a:p>
            <a:pPr algn="just">
              <a:buFont typeface="Wingdings" pitchFamily="2" charset="2"/>
              <a:buChar char="v"/>
            </a:pPr>
            <a:endParaRPr lang="en-IN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>
              <a:buFont typeface="Wingdings" pitchFamily="2" charset="2"/>
              <a:buChar char="v"/>
            </a:pPr>
            <a:r>
              <a:rPr lang="en-IN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sz="2000" dirty="0"/>
              <a:t>Better inventory control .</a:t>
            </a:r>
          </a:p>
          <a:p>
            <a:pPr algn="just">
              <a:buFont typeface="Wingdings" pitchFamily="2" charset="2"/>
              <a:buChar char="v"/>
            </a:pPr>
            <a:endParaRPr lang="en-IN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>
              <a:buFont typeface="Wingdings" pitchFamily="2" charset="2"/>
              <a:buChar char="v"/>
            </a:pPr>
            <a:r>
              <a:rPr lang="en-IN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sz="2000" dirty="0"/>
              <a:t>Order management.</a:t>
            </a:r>
          </a:p>
          <a:p>
            <a:pPr algn="just">
              <a:buFont typeface="Wingdings" pitchFamily="2" charset="2"/>
              <a:buChar char="v"/>
            </a:pPr>
            <a:endParaRPr lang="en-IN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>
              <a:buFont typeface="Wingdings" pitchFamily="2" charset="2"/>
              <a:buChar char="v"/>
            </a:pPr>
            <a:r>
              <a:rPr lang="en-IN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sz="2000" dirty="0"/>
              <a:t>Customer support .</a:t>
            </a:r>
          </a:p>
          <a:p>
            <a:pPr algn="just">
              <a:buFont typeface="Wingdings" pitchFamily="2" charset="2"/>
              <a:buChar char="v"/>
            </a:pPr>
            <a:endParaRPr lang="en-IN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>
              <a:buFont typeface="Wingdings" pitchFamily="2" charset="2"/>
              <a:buChar char="v"/>
            </a:pPr>
            <a:r>
              <a:rPr lang="en-IN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sz="2000" dirty="0"/>
              <a:t>More efficient marketing .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Minus 11"/>
          <p:cNvSpPr/>
          <p:nvPr/>
        </p:nvSpPr>
        <p:spPr>
          <a:xfrm>
            <a:off x="3503772" y="1341688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Minus 13"/>
          <p:cNvSpPr/>
          <p:nvPr/>
        </p:nvSpPr>
        <p:spPr>
          <a:xfrm>
            <a:off x="4741488" y="1340264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962112" y="1338840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15"/>
          <p:cNvSpPr/>
          <p:nvPr/>
        </p:nvSpPr>
        <p:spPr>
          <a:xfrm>
            <a:off x="7208374" y="1345961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8446116" y="1344533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2276027" y="1344537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jn9l_a9qm_2301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4" y="1960557"/>
            <a:ext cx="3150739" cy="358798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392" y="251949"/>
            <a:ext cx="11430000" cy="943598"/>
          </a:xfrm>
        </p:spPr>
        <p:txBody>
          <a:bodyPr/>
          <a:lstStyle/>
          <a:p>
            <a:r>
              <a:rPr lang="en-IN" sz="4400" b="1" dirty="0"/>
              <a:t>System Features</a:t>
            </a:r>
            <a:endParaRPr lang="en-US" sz="4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40247" y="1367316"/>
            <a:ext cx="7110122" cy="50270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dirty="0"/>
              <a:t>The current system handles all stock activities and procedures manually.</a:t>
            </a:r>
            <a:endParaRPr lang="en-US" dirty="0"/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endParaRPr lang="en-IN" dirty="0"/>
          </a:p>
          <a:p>
            <a:pPr lvl="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dirty="0"/>
              <a:t>Contact customer support for assistance with your order, product questions, or other issues.</a:t>
            </a:r>
            <a:endParaRPr lang="en-US" dirty="0"/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endParaRPr lang="en-IN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dirty="0"/>
              <a:t>View detailed information about each shoe, including images, descriptions, and reviews.</a:t>
            </a:r>
            <a:endParaRPr lang="en-US" dirty="0"/>
          </a:p>
          <a:p>
            <a:pPr algn="just">
              <a:lnSpc>
                <a:spcPct val="150000"/>
              </a:lnSpc>
            </a:pPr>
            <a:endParaRPr lang="en-IN" dirty="0"/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 </a:t>
            </a:r>
            <a:r>
              <a:rPr lang="en-IN" dirty="0"/>
              <a:t>Customers can pay for their purchases using a variety of payment methods, such as </a:t>
            </a:r>
            <a:r>
              <a:rPr lang="en-IN" dirty="0" err="1"/>
              <a:t>Gpay</a:t>
            </a:r>
            <a:r>
              <a:rPr lang="en-IN" dirty="0"/>
              <a:t> or COD(Cash on Delivery) Methods</a:t>
            </a:r>
          </a:p>
        </p:txBody>
      </p:sp>
      <p:sp>
        <p:nvSpPr>
          <p:cNvPr id="12" name="Minus 11"/>
          <p:cNvSpPr/>
          <p:nvPr/>
        </p:nvSpPr>
        <p:spPr>
          <a:xfrm>
            <a:off x="2676706" y="1076762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Minus 13"/>
          <p:cNvSpPr/>
          <p:nvPr/>
        </p:nvSpPr>
        <p:spPr>
          <a:xfrm>
            <a:off x="3914422" y="1075338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/>
          <p:cNvSpPr/>
          <p:nvPr/>
        </p:nvSpPr>
        <p:spPr>
          <a:xfrm>
            <a:off x="5135046" y="1073914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15"/>
          <p:cNvSpPr/>
          <p:nvPr/>
        </p:nvSpPr>
        <p:spPr>
          <a:xfrm>
            <a:off x="6381308" y="1081035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/>
          <p:cNvSpPr/>
          <p:nvPr/>
        </p:nvSpPr>
        <p:spPr>
          <a:xfrm>
            <a:off x="7619050" y="1079607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/>
          <p:cNvSpPr/>
          <p:nvPr/>
        </p:nvSpPr>
        <p:spPr>
          <a:xfrm>
            <a:off x="1448961" y="1079611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39374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887" y="1572433"/>
            <a:ext cx="2969222" cy="39566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nDf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246" y="1191493"/>
            <a:ext cx="9679605" cy="5183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6529"/>
            <a:ext cx="11430000" cy="644498"/>
          </a:xfrm>
        </p:spPr>
        <p:txBody>
          <a:bodyPr/>
          <a:lstStyle/>
          <a:p>
            <a:r>
              <a:rPr lang="en-US" sz="3600" b="1" dirty="0"/>
              <a:t>Data Flow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06780" y="1145136"/>
            <a:ext cx="10378440" cy="4597296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Context  Level  DFD 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Minus 5"/>
          <p:cNvSpPr/>
          <p:nvPr/>
        </p:nvSpPr>
        <p:spPr>
          <a:xfrm>
            <a:off x="3298668" y="836605"/>
            <a:ext cx="1674975" cy="145278"/>
          </a:xfrm>
          <a:prstGeom prst="mathMinu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Minus 6"/>
          <p:cNvSpPr/>
          <p:nvPr/>
        </p:nvSpPr>
        <p:spPr>
          <a:xfrm>
            <a:off x="4536384" y="835181"/>
            <a:ext cx="1674975" cy="145278"/>
          </a:xfrm>
          <a:prstGeom prst="mathMinus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5757008" y="833757"/>
            <a:ext cx="1674975" cy="145278"/>
          </a:xfrm>
          <a:prstGeom prst="mathMinus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7003270" y="840878"/>
            <a:ext cx="1674975" cy="14527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inus 9"/>
          <p:cNvSpPr/>
          <p:nvPr/>
        </p:nvSpPr>
        <p:spPr>
          <a:xfrm>
            <a:off x="8241012" y="839450"/>
            <a:ext cx="1674975" cy="145278"/>
          </a:xfrm>
          <a:prstGeom prst="mathMinus">
            <a:avLst/>
          </a:prstGeom>
          <a:solidFill>
            <a:srgbClr val="E681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inus 10"/>
          <p:cNvSpPr/>
          <p:nvPr/>
        </p:nvSpPr>
        <p:spPr>
          <a:xfrm>
            <a:off x="2070923" y="839454"/>
            <a:ext cx="1674975" cy="145278"/>
          </a:xfrm>
          <a:prstGeom prst="mathMin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35860" y="213645"/>
            <a:ext cx="10378440" cy="4597296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000" b="1" dirty="0">
                <a:solidFill>
                  <a:srgbClr val="FF0000"/>
                </a:solidFill>
              </a:rPr>
              <a:t>Zero  Level  DFD 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 descr="0df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612" y="0"/>
            <a:ext cx="7057921" cy="7442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82685" y="1007526"/>
            <a:ext cx="45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_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9169400" y="6062319"/>
            <a:ext cx="3048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/>
              <a:t>l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3F3F2B4D-EC80-4B5B-9396-143BE1D0927E}" vid="{DB316FDC-1069-4C3E-926B-D9BB87F70F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91028E-DEF5-459A-B514-A1C7DB43A21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EF64662-CC57-4897-90B9-1BAC0C42BA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E0EC9F-72A1-401F-8DF2-E1E814AFC5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1175</Words>
  <Application>Microsoft Office PowerPoint</Application>
  <PresentationFormat>Widescreen</PresentationFormat>
  <Paragraphs>551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Abadi</vt:lpstr>
      <vt:lpstr>Arial</vt:lpstr>
      <vt:lpstr>Calibri</vt:lpstr>
      <vt:lpstr>Source Sans Pro</vt:lpstr>
      <vt:lpstr>Source Sans Pro Light</vt:lpstr>
      <vt:lpstr>Wingdings</vt:lpstr>
      <vt:lpstr>Office Theme</vt:lpstr>
      <vt:lpstr>Online Shoes Shop</vt:lpstr>
      <vt:lpstr>Tools</vt:lpstr>
      <vt:lpstr>System  Configuration</vt:lpstr>
      <vt:lpstr>Scope</vt:lpstr>
      <vt:lpstr>Existing System</vt:lpstr>
      <vt:lpstr>Need of Propose System</vt:lpstr>
      <vt:lpstr>System Features</vt:lpstr>
      <vt:lpstr>Data Flow Diagram</vt:lpstr>
      <vt:lpstr>PowerPoint Presentation</vt:lpstr>
      <vt:lpstr>PowerPoint Presentation</vt:lpstr>
      <vt:lpstr>Database Layout</vt:lpstr>
      <vt:lpstr>Database Layout</vt:lpstr>
      <vt:lpstr>Database Layout</vt:lpstr>
      <vt:lpstr>Database Layout</vt:lpstr>
      <vt:lpstr>Database Layout</vt:lpstr>
      <vt:lpstr>Database Layout</vt:lpstr>
      <vt:lpstr>Database Layout</vt:lpstr>
      <vt:lpstr>Database Layout</vt:lpstr>
      <vt:lpstr>Design of Input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2022-09-12T05:33:02Z</dcterms:created>
  <dcterms:modified xsi:type="dcterms:W3CDTF">2024-03-13T06:37:34Z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